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vml" ContentType="application/vnd.openxmlformats-officedocument.vmlDrawi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embeddings/oleObject1.bin" ContentType="application/vnd.openxmlformats-officedocument.oleObject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6" r:id="rId1"/>
  </p:sldMasterIdLst>
  <p:notesMasterIdLst>
    <p:notesMasterId r:id="rId29"/>
  </p:notesMasterIdLst>
  <p:sldIdLst>
    <p:sldId id="256" r:id="rId2"/>
    <p:sldId id="291" r:id="rId3"/>
    <p:sldId id="261" r:id="rId4"/>
    <p:sldId id="257" r:id="rId5"/>
    <p:sldId id="259" r:id="rId6"/>
    <p:sldId id="258" r:id="rId7"/>
    <p:sldId id="280" r:id="rId8"/>
    <p:sldId id="262" r:id="rId9"/>
    <p:sldId id="285" r:id="rId10"/>
    <p:sldId id="283" r:id="rId11"/>
    <p:sldId id="277" r:id="rId12"/>
    <p:sldId id="278" r:id="rId13"/>
    <p:sldId id="263" r:id="rId14"/>
    <p:sldId id="264" r:id="rId15"/>
    <p:sldId id="292" r:id="rId16"/>
    <p:sldId id="265" r:id="rId17"/>
    <p:sldId id="284" r:id="rId18"/>
    <p:sldId id="266" r:id="rId19"/>
    <p:sldId id="281" r:id="rId20"/>
    <p:sldId id="267" r:id="rId21"/>
    <p:sldId id="268" r:id="rId22"/>
    <p:sldId id="288" r:id="rId23"/>
    <p:sldId id="269" r:id="rId24"/>
    <p:sldId id="270" r:id="rId25"/>
    <p:sldId id="272" r:id="rId26"/>
    <p:sldId id="273" r:id="rId27"/>
    <p:sldId id="274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995" autoAdjust="0"/>
    <p:restoredTop sz="94609" autoAdjust="0"/>
  </p:normalViewPr>
  <p:slideViewPr>
    <p:cSldViewPr>
      <p:cViewPr varScale="1">
        <p:scale>
          <a:sx n="139" d="100"/>
          <a:sy n="139" d="100"/>
        </p:scale>
        <p:origin x="-168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04E3E7-BD73-485D-83E1-E734160A7DC8}" type="datetimeFigureOut">
              <a:rPr lang="en-US" smtClean="0"/>
              <a:pPr/>
              <a:t>9/25/13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8002E3-BFB2-454D-A70F-F4CC5CB29F7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107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002E3-BFB2-454D-A70F-F4CC5CB29F7B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002E3-BFB2-454D-A70F-F4CC5CB29F7B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002E3-BFB2-454D-A70F-F4CC5CB29F7B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002E3-BFB2-454D-A70F-F4CC5CB29F7B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002E3-BFB2-454D-A70F-F4CC5CB29F7B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002E3-BFB2-454D-A70F-F4CC5CB29F7B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002E3-BFB2-454D-A70F-F4CC5CB29F7B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002E3-BFB2-454D-A70F-F4CC5CB29F7B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34FA4B0-58F3-407F-9BF3-B417D0025F12}" type="slidenum">
              <a:rPr lang="en-US"/>
              <a:pPr/>
              <a:t>17</a:t>
            </a:fld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002E3-BFB2-454D-A70F-F4CC5CB29F7B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002E3-BFB2-454D-A70F-F4CC5CB29F7B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42C0FBE-2B3F-4D85-9B5A-328BFBDBAF50}" type="slidenum">
              <a:rPr lang="en-US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002E3-BFB2-454D-A70F-F4CC5CB29F7B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002E3-BFB2-454D-A70F-F4CC5CB29F7B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EC1DF82-76E0-4ECC-8A32-2A5C0B27A5BD}" type="slidenum">
              <a:rPr lang="en-US"/>
              <a:pPr/>
              <a:t>22</a:t>
            </a:fld>
            <a:endParaRPr 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002E3-BFB2-454D-A70F-F4CC5CB29F7B}" type="slidenum">
              <a:rPr lang="en-US" smtClean="0"/>
              <a:pPr/>
              <a:t>23</a:t>
            </a:fld>
            <a:endParaRPr lang="en-US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002E3-BFB2-454D-A70F-F4CC5CB29F7B}" type="slidenum">
              <a:rPr lang="en-US" smtClean="0"/>
              <a:pPr/>
              <a:t>24</a:t>
            </a:fld>
            <a:endParaRPr lang="en-US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002E3-BFB2-454D-A70F-F4CC5CB29F7B}" type="slidenum">
              <a:rPr lang="en-US" smtClean="0"/>
              <a:pPr/>
              <a:t>25</a:t>
            </a:fld>
            <a:endParaRPr lang="en-US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002E3-BFB2-454D-A70F-F4CC5CB29F7B}" type="slidenum">
              <a:rPr lang="en-US" smtClean="0"/>
              <a:pPr/>
              <a:t>26</a:t>
            </a:fld>
            <a:endParaRPr lang="en-US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002E3-BFB2-454D-A70F-F4CC5CB29F7B}" type="slidenum">
              <a:rPr lang="en-US" smtClean="0"/>
              <a:pPr/>
              <a:t>27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002E3-BFB2-454D-A70F-F4CC5CB29F7B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002E3-BFB2-454D-A70F-F4CC5CB29F7B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002E3-BFB2-454D-A70F-F4CC5CB29F7B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002E3-BFB2-454D-A70F-F4CC5CB29F7B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002E3-BFB2-454D-A70F-F4CC5CB29F7B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002E3-BFB2-454D-A70F-F4CC5CB29F7B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BFC1D80-EF85-4B48-A341-9654507914CF}" type="slidenum">
              <a:rPr lang="en-US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667A6-33B7-4956-864F-A53DC1969C83}" type="datetimeFigureOut">
              <a:rPr lang="en-US" smtClean="0"/>
              <a:pPr/>
              <a:t>9/25/13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95DB0-6EBD-4C9A-B193-FFF4AFF711E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667A6-33B7-4956-864F-A53DC1969C83}" type="datetimeFigureOut">
              <a:rPr lang="en-US" smtClean="0"/>
              <a:pPr/>
              <a:t>9/25/13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95DB0-6EBD-4C9A-B193-FFF4AFF711E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667A6-33B7-4956-864F-A53DC1969C83}" type="datetimeFigureOut">
              <a:rPr lang="en-US" smtClean="0"/>
              <a:pPr/>
              <a:t>9/25/13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95DB0-6EBD-4C9A-B193-FFF4AFF711E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667A6-33B7-4956-864F-A53DC1969C83}" type="datetimeFigureOut">
              <a:rPr lang="en-US" smtClean="0"/>
              <a:pPr/>
              <a:t>9/25/13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95DB0-6EBD-4C9A-B193-FFF4AFF711E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667A6-33B7-4956-864F-A53DC1969C83}" type="datetimeFigureOut">
              <a:rPr lang="en-US" smtClean="0"/>
              <a:pPr/>
              <a:t>9/25/13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95DB0-6EBD-4C9A-B193-FFF4AFF711E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667A6-33B7-4956-864F-A53DC1969C83}" type="datetimeFigureOut">
              <a:rPr lang="en-US" smtClean="0"/>
              <a:pPr/>
              <a:t>9/25/13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95DB0-6EBD-4C9A-B193-FFF4AFF711E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667A6-33B7-4956-864F-A53DC1969C83}" type="datetimeFigureOut">
              <a:rPr lang="en-US" smtClean="0"/>
              <a:pPr/>
              <a:t>9/25/13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95DB0-6EBD-4C9A-B193-FFF4AFF711E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667A6-33B7-4956-864F-A53DC1969C83}" type="datetimeFigureOut">
              <a:rPr lang="en-US" smtClean="0"/>
              <a:pPr/>
              <a:t>9/25/13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95DB0-6EBD-4C9A-B193-FFF4AFF711E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667A6-33B7-4956-864F-A53DC1969C83}" type="datetimeFigureOut">
              <a:rPr lang="en-US" smtClean="0"/>
              <a:pPr/>
              <a:t>9/25/13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95DB0-6EBD-4C9A-B193-FFF4AFF711E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667A6-33B7-4956-864F-A53DC1969C83}" type="datetimeFigureOut">
              <a:rPr lang="en-US" smtClean="0"/>
              <a:pPr/>
              <a:t>9/25/13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95DB0-6EBD-4C9A-B193-FFF4AFF711E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9E667A6-33B7-4956-864F-A53DC1969C83}" type="datetimeFigureOut">
              <a:rPr lang="en-US" smtClean="0"/>
              <a:pPr/>
              <a:t>9/25/13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C695DB0-6EBD-4C9A-B193-FFF4AFF711E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9E667A6-33B7-4956-864F-A53DC1969C83}" type="datetimeFigureOut">
              <a:rPr lang="en-US" smtClean="0"/>
              <a:pPr/>
              <a:t>9/25/13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C695DB0-6EBD-4C9A-B193-FFF4AFF711E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67" r:id="rId1"/>
    <p:sldLayoutId id="2147483868" r:id="rId2"/>
    <p:sldLayoutId id="2147483869" r:id="rId3"/>
    <p:sldLayoutId id="2147483870" r:id="rId4"/>
    <p:sldLayoutId id="2147483871" r:id="rId5"/>
    <p:sldLayoutId id="2147483872" r:id="rId6"/>
    <p:sldLayoutId id="2147483873" r:id="rId7"/>
    <p:sldLayoutId id="2147483874" r:id="rId8"/>
    <p:sldLayoutId id="2147483875" r:id="rId9"/>
    <p:sldLayoutId id="2147483876" r:id="rId10"/>
    <p:sldLayoutId id="2147483877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2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05800" cy="116433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800" b="1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41</a:t>
            </a:r>
            <a:r>
              <a:rPr lang="en-US" sz="3800" b="1" baseline="300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st</a:t>
            </a:r>
            <a:r>
              <a:rPr lang="en-US" sz="3800" b="1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Annual Cancer Convention</a:t>
            </a:r>
            <a:br>
              <a:rPr lang="en-US" sz="3800" b="1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sz="2000" b="1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August 31-September 2, 2013</a:t>
            </a:r>
            <a:endParaRPr lang="en-US" sz="2000" b="1" dirty="0">
              <a:solidFill>
                <a:srgbClr val="FFF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533400" y="2133600"/>
            <a:ext cx="8382000" cy="35814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600" b="1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“Beyond Mammography”</a:t>
            </a:r>
          </a:p>
          <a:p>
            <a:pPr algn="ctr">
              <a:buNone/>
            </a:pPr>
            <a:endParaRPr lang="en-US" b="1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buNone/>
            </a:pPr>
            <a:r>
              <a:rPr lang="en-US" b="1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Len Saputo, MD</a:t>
            </a:r>
          </a:p>
          <a:p>
            <a:pPr algn="ctr">
              <a:buNone/>
            </a:pPr>
            <a:r>
              <a:rPr lang="en-US" sz="2000" b="1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DrLen@DoctorSaputo.com</a:t>
            </a:r>
          </a:p>
          <a:p>
            <a:pPr algn="ctr">
              <a:buNone/>
            </a:pPr>
            <a:r>
              <a:rPr lang="en-US" sz="2000" b="1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n-US" sz="2000" b="1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sz="2000" b="1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For a free download of this go to this URL:  </a:t>
            </a:r>
            <a:br>
              <a:rPr lang="en-US" sz="2000" b="1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sz="2000" b="1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 </a:t>
            </a:r>
          </a:p>
          <a:p>
            <a:pPr algn="ctr">
              <a:buNone/>
            </a:pPr>
            <a:r>
              <a:rPr lang="en-US" sz="1800" b="1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http://new.doctorsaputo.com/a/beyond-mammography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9144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BCDDP Study MMGs </a:t>
            </a:r>
            <a:br>
              <a:rPr lang="en-US" sz="4000" b="1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sz="4000" b="1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Under Age 50</a:t>
            </a:r>
            <a:endParaRPr lang="en-US" sz="4000" b="1" dirty="0">
              <a:solidFill>
                <a:srgbClr val="FFF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52600"/>
            <a:ext cx="8229600" cy="4572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Overall ability of MMGs to detect cancer was only 70%</a:t>
            </a:r>
            <a:b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False positive rate: only 1 in 6 biopsies were positive for cancer (17%)</a:t>
            </a:r>
            <a:b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Over 10 years 50% of women will have a false positive &amp; 20% will be biopsied</a:t>
            </a:r>
            <a:b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For every $100 spent on MMGs, $33 is unnecessary</a:t>
            </a:r>
          </a:p>
          <a:p>
            <a:endParaRPr lang="en-US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dirty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7772400" cy="91440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Breast Density</a:t>
            </a:r>
            <a:endParaRPr lang="en-US" b="1" dirty="0">
              <a:solidFill>
                <a:srgbClr val="FFF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5943600"/>
          </a:xfrm>
        </p:spPr>
        <p:txBody>
          <a:bodyPr>
            <a:noAutofit/>
          </a:bodyPr>
          <a:lstStyle/>
          <a:p>
            <a:r>
              <a:rPr lang="en-US" sz="22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Mammography not well suited for patients with dense breasts, implants, or on hormone therapy</a:t>
            </a:r>
            <a:br>
              <a:rPr lang="en-US" sz="22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sz="2200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sz="22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Fibrocystic: XS fibrous or glandular tissue &amp; less fatty tissue</a:t>
            </a:r>
            <a:br>
              <a:rPr lang="en-US" sz="22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sz="2200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sz="22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Women with fibrocystic breasts have 4-6X increased incidence of breast cancer</a:t>
            </a:r>
            <a:br>
              <a:rPr lang="en-US" sz="22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sz="2200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sz="22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ACS Study Cancer MMG sensitivity rates: </a:t>
            </a:r>
          </a:p>
          <a:p>
            <a:pPr lvl="1"/>
            <a:r>
              <a:rPr lang="en-US" sz="22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Grade 1: 95-98%</a:t>
            </a:r>
          </a:p>
          <a:p>
            <a:pPr lvl="1"/>
            <a:r>
              <a:rPr lang="en-US" sz="22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Grade 2: 83%</a:t>
            </a:r>
          </a:p>
          <a:p>
            <a:pPr lvl="1"/>
            <a:r>
              <a:rPr lang="en-US" sz="22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Grade 3: 68%</a:t>
            </a:r>
          </a:p>
          <a:p>
            <a:pPr lvl="1"/>
            <a:r>
              <a:rPr lang="en-US" sz="22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Grade 4: 55%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77724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b="1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Risk of Rupture of Encapsulated Breast Cancers</a:t>
            </a:r>
            <a:endParaRPr lang="en-US" sz="3600" b="1" dirty="0">
              <a:solidFill>
                <a:srgbClr val="FFF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133600"/>
            <a:ext cx="8001000" cy="4572000"/>
          </a:xfrm>
        </p:spPr>
        <p:txBody>
          <a:bodyPr/>
          <a:lstStyle/>
          <a:p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Twenty two pounds of pressure can rupture the tumor capsule (Hoekstra)</a:t>
            </a:r>
            <a:b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Mammograms today use 42 pounds</a:t>
            </a:r>
            <a:b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Does this promote cancer spread? </a:t>
            </a:r>
            <a:endParaRPr lang="en-US" dirty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1240536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Risk of Radiation-induced </a:t>
            </a:r>
            <a:br>
              <a:rPr lang="en-US" sz="2800" b="1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sz="2800" b="1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Breast Cancer from Mammograms </a:t>
            </a:r>
            <a:br>
              <a:rPr lang="en-US" sz="2800" b="1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sz="2000" b="1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(Radiology 11.16.2010)</a:t>
            </a:r>
            <a:endParaRPr lang="en-US" sz="2000" b="1" dirty="0">
              <a:solidFill>
                <a:srgbClr val="FFF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52600"/>
            <a:ext cx="8229600" cy="4572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Screen annually from 40-55, biannually through 74 with </a:t>
            </a:r>
            <a:r>
              <a:rPr lang="en-US" i="1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digital</a:t>
            </a:r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MMGs</a:t>
            </a:r>
            <a:b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Cause 1 cancer for every 1163 MMGs &amp; 1 death for every 9100 MMGs </a:t>
            </a:r>
            <a:b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Should women with BRCA gene defects get MMGs?</a:t>
            </a:r>
            <a:endParaRPr lang="en-US" dirty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7772400" cy="124053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b="1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Do Digital MMGs Have Less Radiation than Regular MMGs?</a:t>
            </a:r>
            <a:r>
              <a:rPr lang="en-US" sz="3600" b="1" dirty="0" smtClean="0">
                <a:solidFill>
                  <a:srgbClr val="FFFF00"/>
                </a:solidFill>
              </a:rPr>
              <a:t> </a:t>
            </a:r>
            <a:endParaRPr lang="en-US" sz="36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828800"/>
            <a:ext cx="8001000" cy="4572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Digital MMGs have 22% less radiation</a:t>
            </a:r>
            <a:b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However, they use more views in 20% vs 12% with regular MMGs</a:t>
            </a:r>
            <a:b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Overall, they use 17% less radiation</a:t>
            </a:r>
            <a:b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Doses vary with the manufacturer; Fugifilm and Hologic Selenia use more radiation than a mammogram!</a:t>
            </a:r>
          </a:p>
          <a:p>
            <a:endParaRPr lang="en-US" dirty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Radiation risks from other breast cancer screening tests</a:t>
            </a:r>
            <a:endParaRPr lang="en-US" sz="3600" dirty="0">
              <a:solidFill>
                <a:srgbClr val="FFF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534400" cy="4625609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One breast-specific gamma imaging test (molecular breast imaging) increases the risk of cancer 20-30 times </a:t>
            </a:r>
            <a:br>
              <a:rPr lang="en-US" sz="28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sz="2800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sz="28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One positron emission mammography test increases the risk of cancer 23 times</a:t>
            </a:r>
            <a:br>
              <a:rPr lang="en-US" sz="28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sz="2800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sz="28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These increases are not just for breast cancer but for all cancers</a:t>
            </a:r>
            <a:br>
              <a:rPr lang="en-US" sz="28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sz="2800" dirty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7772400" cy="1240536"/>
          </a:xfrm>
        </p:spPr>
        <p:txBody>
          <a:bodyPr/>
          <a:lstStyle/>
          <a:p>
            <a:pPr algn="ctr"/>
            <a:r>
              <a:rPr lang="en-US" sz="3600" b="1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Is Tomosynthesis Better Than Digital Mammograms?</a:t>
            </a:r>
            <a:endParaRPr lang="en-US" sz="3600" b="1" dirty="0">
              <a:solidFill>
                <a:srgbClr val="FFF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24000"/>
            <a:ext cx="7924800" cy="45720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It is basically a limited CT of the breast</a:t>
            </a:r>
            <a:b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Creates 3-D reconstruction of breast</a:t>
            </a:r>
            <a:b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Increases the CA detection rate by 9%</a:t>
            </a:r>
            <a:b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Decreases the recall rate from 12% to 8%...a 30% lower recall rate</a:t>
            </a:r>
            <a:b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It has twice as much radiation as a mammogram (Radiology July 2013)</a:t>
            </a:r>
            <a:endParaRPr lang="en-US" dirty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Slide" r:id="rId4" imgW="4088782" imgH="3067885" progId="PowerPoint.Slide.8">
                  <p:embed/>
                </p:oleObj>
              </mc:Choice>
              <mc:Fallback>
                <p:oleObj name="Slide" r:id="rId4" imgW="4088782" imgH="3067885" progId="PowerPoint.Slide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685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7772400" cy="8382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About Breast Thermography</a:t>
            </a:r>
            <a:endParaRPr lang="en-US" sz="3600" b="1" dirty="0">
              <a:solidFill>
                <a:srgbClr val="FFF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305800" cy="51816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Measures infrared light emitted from breasts; 90% sensitivity &amp; 90% specificity</a:t>
            </a:r>
            <a:b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Is a test of physiology, not anatomy</a:t>
            </a:r>
            <a:b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Helps differentiate benign vs malignant</a:t>
            </a:r>
            <a:b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Cold stressor test exposes cancers</a:t>
            </a:r>
            <a:b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Each person has a stable thermal fingerprint</a:t>
            </a:r>
            <a:b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Get a baseline at age 25</a:t>
            </a:r>
            <a:b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Is FDA approved as an adjunct to MMGs</a:t>
            </a:r>
          </a:p>
          <a:p>
            <a:endParaRPr lang="en-US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dirty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400" b="1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Limits of Breast Thermography</a:t>
            </a:r>
            <a:endParaRPr lang="en-US" sz="3400" b="1" dirty="0">
              <a:solidFill>
                <a:srgbClr val="FFF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81200"/>
            <a:ext cx="8305800" cy="4572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Do we need more data in a prospective, randomized controlled study to assess sensitivity &amp; specificity?</a:t>
            </a:r>
            <a:b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Consumers have no guarantee for credible testing or interpretation</a:t>
            </a:r>
            <a:b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Lack of standardization of training, equipment, and protocols </a:t>
            </a:r>
            <a:b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No standardized software for readings</a:t>
            </a:r>
          </a:p>
          <a:p>
            <a:endParaRPr lang="en-US" dirty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26"/>
          <p:cNvSpPr>
            <a:spLocks noGrp="1" noRot="1" noChangeArrowheads="1"/>
          </p:cNvSpPr>
          <p:nvPr>
            <p:ph type="title"/>
          </p:nvPr>
        </p:nvSpPr>
        <p:spPr>
          <a:xfrm>
            <a:off x="609600" y="304800"/>
            <a:ext cx="7772400" cy="1066800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US" sz="3600" b="1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Breast Cancer Risk Factors</a:t>
            </a:r>
          </a:p>
        </p:txBody>
      </p:sp>
      <p:sp>
        <p:nvSpPr>
          <p:cNvPr id="18435" name="Rectangle 1027"/>
          <p:cNvSpPr>
            <a:spLocks noGrp="1" noChangeArrowheads="1"/>
          </p:cNvSpPr>
          <p:nvPr>
            <p:ph idx="1"/>
          </p:nvPr>
        </p:nvSpPr>
        <p:spPr>
          <a:xfrm>
            <a:off x="685800" y="1828800"/>
            <a:ext cx="8153400" cy="4572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BRCA 1 &amp; 2 account for 5-10% of breast cancers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Menarche before age 12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Menopause after age 50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First child after age 30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HRT and BCP’s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Alcohol increases the risk of breast cancer with one drink daily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Postmenopausal weight gain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Insulin resistance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It is claimed that 70% of breast cancers have no identifiable risk factor…really? Is this a mystery?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772400" cy="124053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800" b="1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Clinical Research Supporting Breast Thermography</a:t>
            </a:r>
            <a:endParaRPr lang="en-US" sz="3800" b="1" dirty="0">
              <a:solidFill>
                <a:srgbClr val="FFF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5029200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</a:pPr>
            <a:r>
              <a:rPr lang="en-US" i="1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Cancer</a:t>
            </a:r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1980, Vol 56, 45-51</a:t>
            </a:r>
          </a:p>
          <a:p>
            <a:pPr>
              <a:lnSpc>
                <a:spcPct val="120000"/>
              </a:lnSpc>
            </a:pPr>
            <a:r>
              <a:rPr lang="en-US" i="1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Biomedical Thermology</a:t>
            </a:r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1982, 279-301</a:t>
            </a:r>
          </a:p>
          <a:p>
            <a:pPr>
              <a:lnSpc>
                <a:spcPct val="120000"/>
              </a:lnSpc>
            </a:pPr>
            <a:r>
              <a:rPr lang="en-US" i="1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Thermology</a:t>
            </a:r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1986, Vol 1, 170-73</a:t>
            </a:r>
          </a:p>
          <a:p>
            <a:pPr>
              <a:lnSpc>
                <a:spcPct val="120000"/>
              </a:lnSpc>
            </a:pPr>
            <a:r>
              <a:rPr lang="en-US" i="1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Breast Journal</a:t>
            </a:r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1998, Vol 4 245-51</a:t>
            </a:r>
          </a:p>
          <a:p>
            <a:pPr>
              <a:lnSpc>
                <a:spcPct val="120000"/>
              </a:lnSpc>
            </a:pPr>
            <a:r>
              <a:rPr lang="en-US" i="1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American Journal of Radiology</a:t>
            </a:r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Jan 2003, 263-69</a:t>
            </a:r>
          </a:p>
          <a:p>
            <a:pPr>
              <a:lnSpc>
                <a:spcPct val="120000"/>
              </a:lnSpc>
            </a:pPr>
            <a:r>
              <a:rPr lang="en-US" i="1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Minnesota Medicine </a:t>
            </a:r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Dec 2009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7772400" cy="1295400"/>
          </a:xfrm>
        </p:spPr>
        <p:txBody>
          <a:bodyPr/>
          <a:lstStyle/>
          <a:p>
            <a:pPr algn="ctr"/>
            <a:r>
              <a:rPr lang="en-US" b="1" i="1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Cancer</a:t>
            </a:r>
            <a:r>
              <a:rPr lang="en-US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br>
              <a:rPr lang="en-US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sz="28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(1980; vol 56; p45-51)</a:t>
            </a:r>
            <a:endParaRPr lang="en-US" sz="2800" dirty="0">
              <a:solidFill>
                <a:srgbClr val="FFF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783560"/>
            <a:ext cx="8001000" cy="4572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58,000 patients with breast complaints were evaluated &amp; followed</a:t>
            </a:r>
            <a:b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1245 with abnormal Th 3 scores had normal MMG, US, CBE, &amp; biopsy</a:t>
            </a:r>
            <a:b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38% with normal breasts &amp; 44% with mastopathy developed biopsy proven breast cancer within 5 years</a:t>
            </a:r>
            <a:b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90% with Th 4 or 5 had diagnosis made on their first visit.</a:t>
            </a:r>
          </a:p>
          <a:p>
            <a:endParaRPr lang="en-US" dirty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28600"/>
            <a:ext cx="8229600" cy="868362"/>
          </a:xfrm>
        </p:spPr>
        <p:txBody>
          <a:bodyPr/>
          <a:lstStyle/>
          <a:p>
            <a:pPr algn="ctr">
              <a:defRPr/>
            </a:pPr>
            <a:r>
              <a:rPr lang="en-US" sz="2800" b="1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Breast Journal</a:t>
            </a:r>
            <a:r>
              <a:rPr lang="en-US" sz="28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n-US" sz="28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sz="18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(1998; vol 4; p245-51 Keyserlingk)</a:t>
            </a:r>
            <a:endParaRPr lang="en-US" sz="1800" b="0" dirty="0" smtClean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18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Retrospective study of 100 patients with biopsy proven cancer using pre-op clinical exam, mammography, and infrared imaging.</a:t>
            </a:r>
            <a:br>
              <a:rPr lang="en-US" sz="18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sz="1800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18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These cancers were: DCIS (4), stage 1 (42), stage 2 (54).</a:t>
            </a:r>
            <a:br>
              <a:rPr lang="en-US" sz="18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sz="1800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90000"/>
              </a:lnSpc>
              <a:defRPr/>
            </a:pPr>
            <a:r>
              <a:rPr lang="en-US" sz="18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Sensitivity: 83 patients with breast cancer were identified using MMTs, 66 by MMGs and 61 with clinical exam. </a:t>
            </a:r>
            <a:br>
              <a:rPr lang="en-US" sz="18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sz="1800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90000"/>
              </a:lnSpc>
              <a:defRPr/>
            </a:pPr>
            <a:r>
              <a:rPr lang="en-US" sz="18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combination of CBE &amp; MMG identified 83 cases. Adding MMTs increased sensitivity to 98%.</a:t>
            </a:r>
            <a:br>
              <a:rPr lang="en-US" sz="18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sz="1800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18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Infrared imaging picked up 31 of 39 cancers missed by clinical exam and 10 of 15 by MMG. Infrared imaging missed 17 cases.</a:t>
            </a:r>
            <a:br>
              <a:rPr lang="en-US" sz="18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sz="1800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18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average tumor size using MMGs was 1.66 cm &amp; was 1.28 cm using MMTs. </a:t>
            </a:r>
            <a:br>
              <a:rPr lang="en-US" sz="18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sz="1800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18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issue here is specificity, which is very low. However, if all three tests are negative, the risk of cancer is only 2%.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77724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n-US" b="1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n-US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b="1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Biomedical Thermology</a:t>
            </a:r>
            <a:r>
              <a:rPr lang="en-US" sz="32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n-US" sz="32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sz="20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Gautherie et al 1982; p 279-301 </a:t>
            </a:r>
            <a:r>
              <a:rPr lang="en-US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n-US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dirty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Followed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10,834 women with symptoms 2-10 years with CBE, MMGs, and MMTs</a:t>
            </a:r>
            <a:b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Followed 387 people with normal CBEs and MMGs &amp; followed Th3s for &lt; 3 yrs</a:t>
            </a:r>
            <a:b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 people without symptoms 33% developed breast cancer</a:t>
            </a:r>
            <a:b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 people with mastopathy 41% developed breast cancer</a:t>
            </a:r>
            <a:endParaRPr lang="en-US" dirty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52400"/>
            <a:ext cx="7772400" cy="1469136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Thermology</a:t>
            </a:r>
            <a:r>
              <a:rPr lang="en-US" sz="32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n-US" sz="32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sz="32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(1986; Vol 1; 170-73)</a:t>
            </a:r>
            <a:r>
              <a:rPr lang="en-US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n-US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dirty="0">
              <a:solidFill>
                <a:srgbClr val="FFF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905000"/>
            <a:ext cx="7772400" cy="4572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Compared the effectiveness of MMG, CBE, and breast thermography in the detection of breast cancer</a:t>
            </a:r>
            <a:b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Thermography had the best results of the 3 modalities</a:t>
            </a:r>
            <a:b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When all three were used, there was a 98% effectiveness in finding breast cancers</a:t>
            </a:r>
            <a:endParaRPr lang="en-US" dirty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7772400" cy="116433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b="1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American Journal of Radiology</a:t>
            </a:r>
            <a:r>
              <a:rPr lang="en-US" sz="32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n-US" sz="32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sz="32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January 2003; 263-69</a:t>
            </a:r>
            <a:endParaRPr lang="en-US" dirty="0">
              <a:solidFill>
                <a:srgbClr val="FFF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83560"/>
            <a:ext cx="7924800" cy="4572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Reported MMT had a 99% sensitivity in finding breast cancers</a:t>
            </a:r>
            <a:b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However the specificity was only 15%</a:t>
            </a:r>
            <a:b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 negative breast thermogram in this setting is powerful evidence there is no cancer</a:t>
            </a:r>
            <a:endParaRPr lang="en-US" dirty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772400" cy="1240536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Highlights From Breast Thermography Studies</a:t>
            </a:r>
            <a:endParaRPr lang="en-US" b="1" dirty="0">
              <a:solidFill>
                <a:srgbClr val="FFF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8077200" cy="51054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Advances in infrared technology and data on 300,000+ women show that breast thermography can identify 90-95% of breast cancers with 90% accuracy</a:t>
            </a:r>
            <a:b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Breast thermography is safe, easy to do, is private, and affordable</a:t>
            </a:r>
            <a:b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Breast thermography is FDA approved</a:t>
            </a:r>
            <a:b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Begin breast cancer screening at 25</a:t>
            </a:r>
            <a:b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It works in women with dense breasts</a:t>
            </a:r>
            <a:endParaRPr lang="en-US" dirty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772400" cy="91440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My Personal Comments</a:t>
            </a:r>
            <a:endParaRPr lang="en-US" b="1" dirty="0">
              <a:solidFill>
                <a:srgbClr val="FFF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81200"/>
            <a:ext cx="8077200" cy="4572000"/>
          </a:xfrm>
        </p:spPr>
        <p:txBody>
          <a:bodyPr>
            <a:normAutofit fontScale="85000" lnSpcReduction="10000"/>
          </a:bodyPr>
          <a:lstStyle/>
          <a:p>
            <a:r>
              <a:rPr lang="en-US" sz="24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There is ample data today documenting the value and safety of MMTs. We should try it in clinical practice</a:t>
            </a:r>
            <a:br>
              <a:rPr lang="en-US" sz="24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sz="2400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sz="24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Breast thermography adds to identifying breast cancer in combination with existing technologies</a:t>
            </a:r>
            <a:br>
              <a:rPr lang="en-US" sz="24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sz="2400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sz="24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Conflicts of interest and naïve arrogance play a powerful role in stopping progress. </a:t>
            </a:r>
            <a:br>
              <a:rPr lang="en-US" sz="24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sz="2400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sz="24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Don’t make decisions without knowing the facts</a:t>
            </a:r>
            <a:br>
              <a:rPr lang="en-US" sz="24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sz="2400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sz="24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Breast thermograms have nothing to do with MMGs; the question is, “Do they add to our ability to identify breast cancers?”</a:t>
            </a:r>
            <a:br>
              <a:rPr lang="en-US" sz="24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sz="2400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sz="24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Is there any stand alone test for breast cancer screening?</a:t>
            </a:r>
          </a:p>
          <a:p>
            <a:endParaRPr lang="en-US" dirty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7772400" cy="914400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Cause of Cancer </a:t>
            </a:r>
            <a:br>
              <a:rPr lang="en-US" sz="3600" b="1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sz="3600" b="1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is not a Mystery</a:t>
            </a:r>
            <a:endParaRPr lang="en-US" sz="3600" b="1" dirty="0">
              <a:solidFill>
                <a:srgbClr val="FFF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8001000" cy="5257800"/>
          </a:xfrm>
        </p:spPr>
        <p:txBody>
          <a:bodyPr>
            <a:normAutofit fontScale="92500"/>
          </a:bodyPr>
          <a:lstStyle/>
          <a:p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Cellular malfunction causes all disease</a:t>
            </a:r>
            <a:b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Four pathways</a:t>
            </a:r>
            <a:b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Epigenetics determines genetic expression</a:t>
            </a:r>
            <a:b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We know enough about what causes cancer to prevent the bulk of it today!</a:t>
            </a:r>
            <a:b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Yet we focus on early detection…why?</a:t>
            </a:r>
          </a:p>
          <a:p>
            <a:endParaRPr lang="en-US" dirty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Early Detection is not Prevention!</a:t>
            </a:r>
            <a:endParaRPr lang="en-US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752600"/>
            <a:ext cx="7772400" cy="457200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Lifestyle is the best preventive strategy</a:t>
            </a:r>
            <a:br>
              <a:rPr lang="en-US" sz="28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sz="2800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sz="28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This includes epigenetic factors: </a:t>
            </a:r>
          </a:p>
          <a:p>
            <a:pPr>
              <a:buNone/>
            </a:pPr>
            <a:r>
              <a:rPr lang="en-US" sz="28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		Diet</a:t>
            </a:r>
          </a:p>
          <a:p>
            <a:pPr>
              <a:buNone/>
            </a:pPr>
            <a:r>
              <a:rPr lang="en-US" sz="28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		Exercise</a:t>
            </a:r>
          </a:p>
          <a:p>
            <a:pPr>
              <a:buNone/>
            </a:pPr>
            <a:r>
              <a:rPr lang="en-US" sz="28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		Stress management</a:t>
            </a:r>
          </a:p>
          <a:p>
            <a:pPr>
              <a:buNone/>
            </a:pPr>
            <a:r>
              <a:rPr lang="en-US" sz="28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		Adequate restful sleep</a:t>
            </a:r>
          </a:p>
          <a:p>
            <a:pPr>
              <a:buNone/>
            </a:pPr>
            <a:r>
              <a:rPr lang="en-US" sz="28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		Weight management</a:t>
            </a:r>
          </a:p>
          <a:p>
            <a:pPr>
              <a:buNone/>
            </a:pPr>
            <a:r>
              <a:rPr lang="en-US" sz="28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		Avoidance of toxic exposures </a:t>
            </a:r>
          </a:p>
          <a:p>
            <a:pPr>
              <a:buNone/>
            </a:pPr>
            <a:r>
              <a:rPr lang="en-US" sz="28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		Having meaningful purpose in life</a:t>
            </a:r>
            <a:br>
              <a:rPr lang="en-US" sz="28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sz="2800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sz="28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Think before you pink!</a:t>
            </a:r>
            <a:endParaRPr lang="en-US" sz="2800" dirty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7772400" cy="1240536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What is the Natural History of Breast Cancer?</a:t>
            </a:r>
            <a:endParaRPr lang="en-US" sz="3200" b="1" dirty="0">
              <a:solidFill>
                <a:srgbClr val="FFF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828800"/>
            <a:ext cx="7924800" cy="4572000"/>
          </a:xfrm>
        </p:spPr>
        <p:txBody>
          <a:bodyPr>
            <a:normAutofit fontScale="77500" lnSpcReduction="20000"/>
          </a:bodyPr>
          <a:lstStyle/>
          <a:p>
            <a:r>
              <a:rPr lang="en-US" sz="32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We don’t know!</a:t>
            </a:r>
            <a:br>
              <a:rPr lang="en-US" sz="32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sz="3200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sz="32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Which breast cancers do we need to identify?</a:t>
            </a:r>
            <a:br>
              <a:rPr lang="en-US" sz="32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sz="3200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sz="32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Do some cancers spontaneously disappear?</a:t>
            </a:r>
            <a:br>
              <a:rPr lang="en-US" sz="32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sz="3200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/>
            <a:r>
              <a:rPr lang="en-US" sz="3200" u="sng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MMG studies</a:t>
            </a:r>
            <a:r>
              <a:rPr lang="en-US" sz="32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: Arch Int Med 2008 Nov 24;168(21):2311-6. Incidence of invasive cancers 22% higher in screened group. 1268 vs 810 per 100,000 population over 6 years. </a:t>
            </a:r>
            <a:br>
              <a:rPr lang="en-US" sz="32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sz="3200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/>
            <a:r>
              <a:rPr lang="en-US" sz="3200" u="sng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Autopsy findings</a:t>
            </a:r>
            <a:r>
              <a:rPr lang="en-US" sz="32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: Ann Int Med Dec 1 1997: Invasive cancer in 1.3% &amp; DCIS in 9%</a:t>
            </a:r>
            <a:endParaRPr lang="en-US" dirty="0" smtClean="0">
              <a:solidFill>
                <a:srgbClr val="FFC000"/>
              </a:solidFill>
            </a:endParaRPr>
          </a:p>
          <a:p>
            <a:pPr>
              <a:buNone/>
            </a:pPr>
            <a:endParaRPr lang="en-US" dirty="0" smtClean="0">
              <a:solidFill>
                <a:srgbClr val="FFC000"/>
              </a:solidFill>
            </a:endParaRPr>
          </a:p>
          <a:p>
            <a:endParaRPr lang="en-US" dirty="0" smtClean="0">
              <a:solidFill>
                <a:srgbClr val="FFC000"/>
              </a:solidFill>
            </a:endParaRPr>
          </a:p>
          <a:p>
            <a:endParaRPr lang="en-US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772400" cy="1240536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What are our screening options for breast cancer?</a:t>
            </a:r>
            <a:endParaRPr lang="en-US" sz="3600" b="1" dirty="0">
              <a:solidFill>
                <a:srgbClr val="FFF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133600"/>
            <a:ext cx="7772400" cy="45720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Mammograms (screening vs diagnostic)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Digital mammograms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Tomosynthesis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Ultrasound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MRI with contrast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Nipple aspiration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Breast specific gamma imaging (molecular breast imaging)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Positron emission mammography (PEM)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Breast thermography</a:t>
            </a:r>
            <a:endParaRPr lang="en-US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3058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b="1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Emerging Controversies in Breast Imaging</a:t>
            </a:r>
            <a:endParaRPr lang="en-US" sz="2800" b="1" dirty="0">
              <a:solidFill>
                <a:srgbClr val="FFF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76400"/>
            <a:ext cx="8077200" cy="5181600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Several highly trusted resources have questioned the effectiveness of mammography</a:t>
            </a:r>
            <a:br>
              <a:rPr lang="en-US" sz="24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sz="2400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/>
            <a:r>
              <a:rPr lang="en-US" sz="2400" u="sng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Arch. Int. Med</a:t>
            </a:r>
            <a:r>
              <a:rPr lang="en-US" sz="24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11.2008: Breast cancer can regress &amp; may not be life-threatening</a:t>
            </a:r>
            <a:br>
              <a:rPr lang="en-US" sz="24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sz="2400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/>
            <a:r>
              <a:rPr lang="en-US" sz="2400" u="sng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JAMA</a:t>
            </a:r>
            <a:r>
              <a:rPr lang="en-US" sz="24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2009: for every Br Ca death saved, 838 women need 6 yrs of screening causing XS screening, biopsies, &amp; over-treatment</a:t>
            </a:r>
            <a:br>
              <a:rPr lang="en-US" sz="24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sz="2400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/>
            <a:r>
              <a:rPr lang="en-US" sz="2400" u="sng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New York Times</a:t>
            </a:r>
            <a:r>
              <a:rPr lang="en-US" sz="24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: Otis Brawley, MD of ACS: MMGs are exaggerated</a:t>
            </a:r>
            <a:br>
              <a:rPr lang="en-US" sz="24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sz="2400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/>
            <a:r>
              <a:rPr lang="en-US" sz="2400" u="sng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Peter Gotzsche</a:t>
            </a:r>
            <a:r>
              <a:rPr lang="en-US" sz="24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Cochrane Database: MMGs result in over diagnosis &amp; treatment of DCIS.</a:t>
            </a:r>
            <a:br>
              <a:rPr lang="en-US" sz="24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sz="2400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/>
            <a:r>
              <a:rPr lang="en-US" sz="2400" u="sng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USPSTF</a:t>
            </a:r>
            <a:r>
              <a:rPr lang="en-US" sz="24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: MMGs are over-sold. </a:t>
            </a:r>
            <a:endParaRPr lang="en-US" sz="2400" dirty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"/>
            <a:ext cx="7772400" cy="1240536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About Mammograms</a:t>
            </a:r>
            <a:endParaRPr lang="en-US" b="1" dirty="0">
              <a:solidFill>
                <a:srgbClr val="FFF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76400"/>
            <a:ext cx="7772400" cy="45720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Test of anatomy</a:t>
            </a:r>
            <a:b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Tissue density determines the image</a:t>
            </a:r>
            <a:b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Problems with fibrocystic breasts</a:t>
            </a:r>
            <a:b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Women with fibrocystic breasts have 4-6X increased incidence of breast cancer</a:t>
            </a:r>
            <a:b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ACS Study MMG sensitivity: </a:t>
            </a:r>
          </a:p>
          <a:p>
            <a:pPr lvl="1"/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Grade 1: 95-98%</a:t>
            </a:r>
          </a:p>
          <a:p>
            <a:pPr lvl="1"/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Grade 2: 83%</a:t>
            </a:r>
          </a:p>
          <a:p>
            <a:pPr lvl="1"/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Grade 3: 68%</a:t>
            </a:r>
          </a:p>
          <a:p>
            <a:pPr lvl="1"/>
            <a:r>
              <a:rPr lang="en-US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Grade 4: 55%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914400" y="228600"/>
            <a:ext cx="7772400" cy="859536"/>
          </a:xfrm>
        </p:spPr>
        <p:txBody>
          <a:bodyPr>
            <a:normAutofit fontScale="90000"/>
          </a:bodyPr>
          <a:lstStyle/>
          <a:p>
            <a:pPr algn="l" eaLnBrk="1" hangingPunct="1">
              <a:defRPr/>
            </a:pPr>
            <a:r>
              <a:rPr lang="en-US" sz="3200" b="1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BCDDP “Gold Standard” Study</a:t>
            </a:r>
            <a:r>
              <a:rPr lang="en-US" sz="2400" dirty="0" smtClean="0">
                <a:solidFill>
                  <a:srgbClr val="FFFF00"/>
                </a:solidFill>
              </a:rPr>
              <a:t/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12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Baker, l. Breast cancer detection demonstration project: Five year summary report. Cancer, 1982, 32:194-225.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828800"/>
            <a:ext cx="7772400" cy="4953000"/>
          </a:xfrm>
        </p:spPr>
        <p:txBody>
          <a:bodyPr>
            <a:normAutofit/>
          </a:bodyPr>
          <a:lstStyle/>
          <a:p>
            <a:pPr marL="609600" indent="-609600" eaLnBrk="1" hangingPunct="1">
              <a:lnSpc>
                <a:spcPct val="80000"/>
              </a:lnSpc>
              <a:defRPr/>
            </a:pPr>
            <a:r>
              <a:rPr lang="en-US" sz="20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283,000 women between the ages of 35-74 were studied with CBE, MMG and MMT. There were 4400 cases of breast cancer. MMTs were discontinued after 2 years (30 years ago). Sensitivity 39% and Specificity 82%. 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000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609600" indent="-609600" eaLnBrk="1" hangingPunct="1">
              <a:lnSpc>
                <a:spcPct val="80000"/>
              </a:lnSpc>
              <a:defRPr/>
            </a:pPr>
            <a:r>
              <a:rPr lang="en-US" sz="20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Breast palpation showed an average overall detection rate of 60%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		47% detected for cancers less than 1 cm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		66% detected for cancers between 1-2 cm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		79% detected for cancers bigger than 2 cm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000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609600" indent="-609600" eaLnBrk="1" hangingPunct="1">
              <a:lnSpc>
                <a:spcPct val="80000"/>
              </a:lnSpc>
              <a:defRPr/>
            </a:pPr>
            <a:r>
              <a:rPr lang="en-US" sz="20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Mammography in the 40-59 age range had a false negative rate of 20-30%. The overall ability of MMGs to detect cancer was about 70%</a:t>
            </a:r>
          </a:p>
          <a:p>
            <a:pPr marL="609600" indent="-609600" eaLnBrk="1" hangingPunct="1">
              <a:lnSpc>
                <a:spcPct val="80000"/>
              </a:lnSpc>
              <a:defRPr/>
            </a:pPr>
            <a:endParaRPr lang="en-US" sz="2000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609600" indent="-609600" eaLnBrk="1" hangingPunct="1">
              <a:lnSpc>
                <a:spcPct val="80000"/>
              </a:lnSpc>
              <a:defRPr/>
            </a:pPr>
            <a:r>
              <a:rPr lang="en-US" sz="20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Only one in six biopsies were positive for cancer when done on the basis of a positive MMG or CBE—the combined false positive rate was 89%</a:t>
            </a:r>
          </a:p>
          <a:p>
            <a:pPr marL="609600" indent="-609600" eaLnBrk="1" hangingPunct="1">
              <a:lnSpc>
                <a:spcPct val="80000"/>
              </a:lnSpc>
              <a:defRPr/>
            </a:pPr>
            <a:endParaRPr lang="en-US" sz="1800" dirty="0" smtClean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609600" indent="-609600" eaLnBrk="1" hangingPunct="1">
              <a:lnSpc>
                <a:spcPct val="80000"/>
              </a:lnSpc>
              <a:defRPr/>
            </a:pPr>
            <a:endParaRPr lang="en-US" sz="1800" b="1" dirty="0" smtClean="0"/>
          </a:p>
          <a:p>
            <a:pPr marL="609600" indent="-609600" eaLnBrk="1" hangingPunct="1">
              <a:lnSpc>
                <a:spcPct val="80000"/>
              </a:lnSpc>
              <a:defRPr/>
            </a:pPr>
            <a:endParaRPr lang="en-US" sz="18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5775</TotalTime>
  <Words>640</Words>
  <Application>Microsoft Macintosh PowerPoint</Application>
  <PresentationFormat>On-screen Show (4:3)</PresentationFormat>
  <Paragraphs>205</Paragraphs>
  <Slides>27</Slides>
  <Notes>27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9" baseType="lpstr">
      <vt:lpstr>Module</vt:lpstr>
      <vt:lpstr>Slide</vt:lpstr>
      <vt:lpstr>41st Annual Cancer Convention August 31-September 2, 2013</vt:lpstr>
      <vt:lpstr>Breast Cancer Risk Factors</vt:lpstr>
      <vt:lpstr>The Cause of Cancer  is not a Mystery</vt:lpstr>
      <vt:lpstr>Early Detection is not Prevention!</vt:lpstr>
      <vt:lpstr>What is the Natural History of Breast Cancer?</vt:lpstr>
      <vt:lpstr>What are our screening options for breast cancer?</vt:lpstr>
      <vt:lpstr>Emerging Controversies in Breast Imaging</vt:lpstr>
      <vt:lpstr>About Mammograms</vt:lpstr>
      <vt:lpstr>The BCDDP “Gold Standard” Study Baker, l. Breast cancer detection demonstration project: Five year summary report. Cancer, 1982, 32:194-225.</vt:lpstr>
      <vt:lpstr>BCDDP Study MMGs  Under Age 50</vt:lpstr>
      <vt:lpstr>Breast Density</vt:lpstr>
      <vt:lpstr>Risk of Rupture of Encapsulated Breast Cancers</vt:lpstr>
      <vt:lpstr>Risk of Radiation-induced  Breast Cancer from Mammograms  (Radiology 11.16.2010)</vt:lpstr>
      <vt:lpstr>Do Digital MMGs Have Less Radiation than Regular MMGs? </vt:lpstr>
      <vt:lpstr>Radiation risks from other breast cancer screening tests</vt:lpstr>
      <vt:lpstr>Is Tomosynthesis Better Than Digital Mammograms?</vt:lpstr>
      <vt:lpstr>PowerPoint Presentation</vt:lpstr>
      <vt:lpstr>About Breast Thermography</vt:lpstr>
      <vt:lpstr>Limits of Breast Thermography</vt:lpstr>
      <vt:lpstr>Clinical Research Supporting Breast Thermography</vt:lpstr>
      <vt:lpstr>Cancer  (1980; vol 56; p45-51)</vt:lpstr>
      <vt:lpstr>The Breast Journal (1998; vol 4; p245-51 Keyserlingk)</vt:lpstr>
      <vt:lpstr>  Biomedical Thermology  Gautherie et al 1982; p 279-301    </vt:lpstr>
      <vt:lpstr>Thermology (1986; Vol 1; 170-73) </vt:lpstr>
      <vt:lpstr>American Journal of Radiology January 2003; 263-69</vt:lpstr>
      <vt:lpstr>Highlights From Breast Thermography Studies</vt:lpstr>
      <vt:lpstr>My Personal Comments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41st Annual Cancer Convention</dc:title>
  <dc:creator>Len Saputo</dc:creator>
  <cp:lastModifiedBy>Len</cp:lastModifiedBy>
  <cp:revision>242</cp:revision>
  <dcterms:created xsi:type="dcterms:W3CDTF">2013-08-19T05:42:38Z</dcterms:created>
  <dcterms:modified xsi:type="dcterms:W3CDTF">2013-09-26T05:53:41Z</dcterms:modified>
</cp:coreProperties>
</file>